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2" r:id="rId2"/>
    <p:sldId id="301" r:id="rId3"/>
    <p:sldId id="303" r:id="rId4"/>
    <p:sldId id="261" r:id="rId5"/>
    <p:sldId id="284" r:id="rId6"/>
    <p:sldId id="256" r:id="rId7"/>
    <p:sldId id="304" r:id="rId8"/>
    <p:sldId id="286" r:id="rId9"/>
    <p:sldId id="257" r:id="rId10"/>
    <p:sldId id="287" r:id="rId11"/>
    <p:sldId id="292" r:id="rId12"/>
    <p:sldId id="293" r:id="rId13"/>
    <p:sldId id="266" r:id="rId14"/>
    <p:sldId id="265" r:id="rId15"/>
    <p:sldId id="285" r:id="rId16"/>
    <p:sldId id="282" r:id="rId17"/>
    <p:sldId id="288" r:id="rId18"/>
    <p:sldId id="283" r:id="rId19"/>
    <p:sldId id="289" r:id="rId20"/>
    <p:sldId id="258" r:id="rId21"/>
    <p:sldId id="290" r:id="rId22"/>
    <p:sldId id="259" r:id="rId23"/>
    <p:sldId id="291" r:id="rId24"/>
    <p:sldId id="294" r:id="rId25"/>
    <p:sldId id="295" r:id="rId26"/>
    <p:sldId id="267" r:id="rId27"/>
    <p:sldId id="268" r:id="rId28"/>
    <p:sldId id="296" r:id="rId29"/>
    <p:sldId id="297" r:id="rId30"/>
    <p:sldId id="298" r:id="rId31"/>
    <p:sldId id="299" r:id="rId32"/>
    <p:sldId id="30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9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72874A-1293-4AF1-AF1A-C0D1C6883B0A}"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104589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72874A-1293-4AF1-AF1A-C0D1C6883B0A}"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847722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72874A-1293-4AF1-AF1A-C0D1C6883B0A}"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580809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72874A-1293-4AF1-AF1A-C0D1C6883B0A}"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04113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72874A-1293-4AF1-AF1A-C0D1C6883B0A}"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2325719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72874A-1293-4AF1-AF1A-C0D1C6883B0A}" type="datetimeFigureOut">
              <a:rPr lang="en-US" smtClean="0"/>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27234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72874A-1293-4AF1-AF1A-C0D1C6883B0A}" type="datetimeFigureOut">
              <a:rPr lang="en-US" smtClean="0"/>
              <a:t>5/11/2022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197710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72874A-1293-4AF1-AF1A-C0D1C6883B0A}" type="datetimeFigureOut">
              <a:rPr lang="en-US" smtClean="0"/>
              <a:t>5/11/2022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5484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72874A-1293-4AF1-AF1A-C0D1C6883B0A}" type="datetimeFigureOut">
              <a:rPr lang="en-US" smtClean="0"/>
              <a:t>5/11/2022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214251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72874A-1293-4AF1-AF1A-C0D1C6883B0A}" type="datetimeFigureOut">
              <a:rPr lang="en-US" smtClean="0"/>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4235123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72874A-1293-4AF1-AF1A-C0D1C6883B0A}" type="datetimeFigureOut">
              <a:rPr lang="en-US" smtClean="0"/>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087728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2874A-1293-4AF1-AF1A-C0D1C6883B0A}" type="datetimeFigureOut">
              <a:rPr lang="en-US" smtClean="0"/>
              <a:t>5/11/2022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825A9-90F0-45F9-86E9-29403C8B7856}" type="slidenum">
              <a:rPr lang="en-US" smtClean="0"/>
              <a:t>‹#›</a:t>
            </a:fld>
            <a:endParaRPr lang="en-US"/>
          </a:p>
        </p:txBody>
      </p:sp>
    </p:spTree>
    <p:extLst>
      <p:ext uri="{BB962C8B-B14F-4D97-AF65-F5344CB8AC3E}">
        <p14:creationId xmlns:p14="http://schemas.microsoft.com/office/powerpoint/2010/main" val="763581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5395-64A9-D678-3E7E-1E976FAF0EDF}"/>
              </a:ext>
            </a:extLst>
          </p:cNvPr>
          <p:cNvSpPr>
            <a:spLocks noGrp="1"/>
          </p:cNvSpPr>
          <p:nvPr>
            <p:ph type="ctrTitle"/>
          </p:nvPr>
        </p:nvSpPr>
        <p:spPr/>
        <p:txBody>
          <a:bodyPr/>
          <a:lstStyle/>
          <a:p>
            <a:r>
              <a:rPr lang="en-US" dirty="0"/>
              <a:t>MODEL STRUCTURE</a:t>
            </a:r>
          </a:p>
        </p:txBody>
      </p:sp>
    </p:spTree>
    <p:extLst>
      <p:ext uri="{BB962C8B-B14F-4D97-AF65-F5344CB8AC3E}">
        <p14:creationId xmlns:p14="http://schemas.microsoft.com/office/powerpoint/2010/main" val="2653684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454857" cy="400110"/>
          </a:xfrm>
          <a:prstGeom prst="rect">
            <a:avLst/>
          </a:prstGeom>
          <a:noFill/>
        </p:spPr>
        <p:txBody>
          <a:bodyPr wrap="none" rtlCol="0">
            <a:spAutoFit/>
          </a:bodyPr>
          <a:lstStyle/>
          <a:p>
            <a:r>
              <a:rPr lang="en-US" sz="2000" b="1" dirty="0"/>
              <a:t>ALL F_AGE, sorted for fatalities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378" y="898901"/>
            <a:ext cx="6532997" cy="5726623"/>
          </a:xfrm>
          <a:prstGeom prst="rect">
            <a:avLst/>
          </a:prstGeom>
        </p:spPr>
      </p:pic>
    </p:spTree>
    <p:extLst>
      <p:ext uri="{BB962C8B-B14F-4D97-AF65-F5344CB8AC3E}">
        <p14:creationId xmlns:p14="http://schemas.microsoft.com/office/powerpoint/2010/main" val="11730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1197" y="3773837"/>
            <a:ext cx="3485326" cy="30841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1197" y="631221"/>
            <a:ext cx="3485326" cy="308416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4974" y="631221"/>
            <a:ext cx="3481779" cy="305841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685" y="631221"/>
            <a:ext cx="3503677" cy="3058418"/>
          </a:xfrm>
          <a:prstGeom prst="rect">
            <a:avLst/>
          </a:prstGeom>
        </p:spPr>
      </p:pic>
      <p:sp>
        <p:nvSpPr>
          <p:cNvPr id="9" name="TextBox 8"/>
          <p:cNvSpPr txBox="1"/>
          <p:nvPr/>
        </p:nvSpPr>
        <p:spPr>
          <a:xfrm>
            <a:off x="653652" y="45133"/>
            <a:ext cx="3092065" cy="400110"/>
          </a:xfrm>
          <a:prstGeom prst="rect">
            <a:avLst/>
          </a:prstGeom>
          <a:noFill/>
        </p:spPr>
        <p:txBody>
          <a:bodyPr wrap="none" rtlCol="0">
            <a:spAutoFit/>
          </a:bodyPr>
          <a:lstStyle/>
          <a:p>
            <a:r>
              <a:rPr lang="en-US" sz="2000" b="1" dirty="0"/>
              <a:t>F_RACE, sorted by fatalities</a:t>
            </a:r>
          </a:p>
        </p:txBody>
      </p:sp>
    </p:spTree>
    <p:extLst>
      <p:ext uri="{BB962C8B-B14F-4D97-AF65-F5344CB8AC3E}">
        <p14:creationId xmlns:p14="http://schemas.microsoft.com/office/powerpoint/2010/main" val="32861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523272" cy="400110"/>
          </a:xfrm>
          <a:prstGeom prst="rect">
            <a:avLst/>
          </a:prstGeom>
          <a:noFill/>
        </p:spPr>
        <p:txBody>
          <a:bodyPr wrap="none" rtlCol="0">
            <a:spAutoFit/>
          </a:bodyPr>
          <a:lstStyle/>
          <a:p>
            <a:r>
              <a:rPr lang="en-US" sz="2000" b="1" dirty="0"/>
              <a:t>ALL F_RACE, sorted by fatalities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741" y="801760"/>
            <a:ext cx="6757261" cy="6056240"/>
          </a:xfrm>
          <a:prstGeom prst="rect">
            <a:avLst/>
          </a:prstGeom>
        </p:spPr>
      </p:pic>
    </p:spTree>
    <p:extLst>
      <p:ext uri="{BB962C8B-B14F-4D97-AF65-F5344CB8AC3E}">
        <p14:creationId xmlns:p14="http://schemas.microsoft.com/office/powerpoint/2010/main" val="358319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2094484" cy="400110"/>
          </a:xfrm>
          <a:prstGeom prst="rect">
            <a:avLst/>
          </a:prstGeom>
          <a:noFill/>
        </p:spPr>
        <p:txBody>
          <a:bodyPr wrap="none" rtlCol="0">
            <a:spAutoFit/>
          </a:bodyPr>
          <a:lstStyle/>
          <a:p>
            <a:r>
              <a:rPr lang="en-US" sz="2000" b="1" dirty="0"/>
              <a:t>F_ALL_BOX PLOTS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24" y="2038674"/>
            <a:ext cx="4386487" cy="437762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570" y="0"/>
            <a:ext cx="6871883" cy="6858000"/>
          </a:xfrm>
          <a:prstGeom prst="rect">
            <a:avLst/>
          </a:prstGeom>
        </p:spPr>
      </p:pic>
    </p:spTree>
    <p:extLst>
      <p:ext uri="{BB962C8B-B14F-4D97-AF65-F5344CB8AC3E}">
        <p14:creationId xmlns:p14="http://schemas.microsoft.com/office/powerpoint/2010/main" val="212094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6676" y="362846"/>
            <a:ext cx="2094484" cy="400110"/>
          </a:xfrm>
          <a:prstGeom prst="rect">
            <a:avLst/>
          </a:prstGeom>
          <a:noFill/>
        </p:spPr>
        <p:txBody>
          <a:bodyPr wrap="none" rtlCol="0">
            <a:spAutoFit/>
          </a:bodyPr>
          <a:lstStyle/>
          <a:p>
            <a:r>
              <a:rPr lang="en-US" sz="2000" b="1" dirty="0"/>
              <a:t>F_ALL_BOX PLOTS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683" y="0"/>
            <a:ext cx="8969734" cy="6858000"/>
          </a:xfrm>
          <a:prstGeom prst="rect">
            <a:avLst/>
          </a:prstGeom>
        </p:spPr>
      </p:pic>
    </p:spTree>
    <p:extLst>
      <p:ext uri="{BB962C8B-B14F-4D97-AF65-F5344CB8AC3E}">
        <p14:creationId xmlns:p14="http://schemas.microsoft.com/office/powerpoint/2010/main" val="157936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809" y="2321516"/>
            <a:ext cx="10515600" cy="1325563"/>
          </a:xfrm>
        </p:spPr>
        <p:txBody>
          <a:bodyPr/>
          <a:lstStyle/>
          <a:p>
            <a:pPr algn="ctr"/>
            <a:r>
              <a:rPr lang="en-US" b="1" dirty="0"/>
              <a:t>Injuries  (probability vs industry)</a:t>
            </a:r>
          </a:p>
        </p:txBody>
      </p:sp>
    </p:spTree>
    <p:extLst>
      <p:ext uri="{BB962C8B-B14F-4D97-AF65-F5344CB8AC3E}">
        <p14:creationId xmlns:p14="http://schemas.microsoft.com/office/powerpoint/2010/main" val="2283847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507050" cy="400110"/>
          </a:xfrm>
          <a:prstGeom prst="rect">
            <a:avLst/>
          </a:prstGeom>
          <a:noFill/>
        </p:spPr>
        <p:txBody>
          <a:bodyPr wrap="none" rtlCol="0">
            <a:spAutoFit/>
          </a:bodyPr>
          <a:lstStyle/>
          <a:p>
            <a:r>
              <a:rPr lang="en-US" sz="2000" b="1" dirty="0"/>
              <a:t>NF_GENDER, sorted for injuries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 y="2340247"/>
            <a:ext cx="3600377" cy="337862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0606" y="2382531"/>
            <a:ext cx="3505346" cy="328210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2430" y="2340247"/>
            <a:ext cx="3903574" cy="3324385"/>
          </a:xfrm>
          <a:prstGeom prst="rect">
            <a:avLst/>
          </a:prstGeom>
        </p:spPr>
      </p:pic>
    </p:spTree>
    <p:extLst>
      <p:ext uri="{BB962C8B-B14F-4D97-AF65-F5344CB8AC3E}">
        <p14:creationId xmlns:p14="http://schemas.microsoft.com/office/powerpoint/2010/main" val="1687447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6224" y="1096244"/>
            <a:ext cx="6208670" cy="5761756"/>
          </a:xfrm>
        </p:spPr>
      </p:pic>
      <p:sp>
        <p:nvSpPr>
          <p:cNvPr id="5" name="TextBox 4"/>
          <p:cNvSpPr txBox="1"/>
          <p:nvPr/>
        </p:nvSpPr>
        <p:spPr>
          <a:xfrm>
            <a:off x="653652" y="231111"/>
            <a:ext cx="3938258" cy="400110"/>
          </a:xfrm>
          <a:prstGeom prst="rect">
            <a:avLst/>
          </a:prstGeom>
          <a:noFill/>
        </p:spPr>
        <p:txBody>
          <a:bodyPr wrap="none" rtlCol="0">
            <a:spAutoFit/>
          </a:bodyPr>
          <a:lstStyle/>
          <a:p>
            <a:r>
              <a:rPr lang="en-US" sz="2000" b="1" dirty="0"/>
              <a:t>ALL NF_GENDER, sorted for injuries</a:t>
            </a:r>
          </a:p>
        </p:txBody>
      </p:sp>
    </p:spTree>
    <p:extLst>
      <p:ext uri="{BB962C8B-B14F-4D97-AF65-F5344CB8AC3E}">
        <p14:creationId xmlns:p14="http://schemas.microsoft.com/office/powerpoint/2010/main" val="1788527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011145" cy="400110"/>
          </a:xfrm>
          <a:prstGeom prst="rect">
            <a:avLst/>
          </a:prstGeom>
          <a:noFill/>
        </p:spPr>
        <p:txBody>
          <a:bodyPr wrap="none" rtlCol="0">
            <a:spAutoFit/>
          </a:bodyPr>
          <a:lstStyle/>
          <a:p>
            <a:r>
              <a:rPr lang="en-US" sz="2000" b="1" dirty="0"/>
              <a:t>NF_AGE, sorted by injuries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103" y="844657"/>
            <a:ext cx="3093379" cy="292909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7328" y="782664"/>
            <a:ext cx="3072408" cy="292909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1680" y="739627"/>
            <a:ext cx="3287791" cy="297213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469" y="3890075"/>
            <a:ext cx="2961013" cy="282289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17328" y="3890075"/>
            <a:ext cx="2987167" cy="282852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75041" y="3773755"/>
            <a:ext cx="3180044" cy="3007761"/>
          </a:xfrm>
          <a:prstGeom prst="rect">
            <a:avLst/>
          </a:prstGeom>
        </p:spPr>
      </p:pic>
    </p:spTree>
    <p:extLst>
      <p:ext uri="{BB962C8B-B14F-4D97-AF65-F5344CB8AC3E}">
        <p14:creationId xmlns:p14="http://schemas.microsoft.com/office/powerpoint/2010/main" val="1626240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491084" cy="400110"/>
          </a:xfrm>
          <a:prstGeom prst="rect">
            <a:avLst/>
          </a:prstGeom>
          <a:noFill/>
        </p:spPr>
        <p:txBody>
          <a:bodyPr wrap="none" rtlCol="0">
            <a:spAutoFit/>
          </a:bodyPr>
          <a:lstStyle/>
          <a:p>
            <a:r>
              <a:rPr lang="en-US" sz="2000" b="1" dirty="0"/>
              <a:t>ALL NF_AGE, sorted for injuries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719" y="912290"/>
            <a:ext cx="6132068" cy="5728733"/>
          </a:xfrm>
          <a:prstGeom prst="rect">
            <a:avLst/>
          </a:prstGeom>
        </p:spPr>
      </p:pic>
    </p:spTree>
    <p:extLst>
      <p:ext uri="{BB962C8B-B14F-4D97-AF65-F5344CB8AC3E}">
        <p14:creationId xmlns:p14="http://schemas.microsoft.com/office/powerpoint/2010/main" val="3642440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28E3AE-6091-E4B5-478C-DBD4A7A92A51}"/>
              </a:ext>
            </a:extLst>
          </p:cNvPr>
          <p:cNvSpPr>
            <a:spLocks noGrp="1"/>
          </p:cNvSpPr>
          <p:nvPr>
            <p:ph idx="1"/>
          </p:nvPr>
        </p:nvSpPr>
        <p:spPr>
          <a:xfrm>
            <a:off x="838200" y="522514"/>
            <a:ext cx="10515600" cy="6148874"/>
          </a:xfrm>
        </p:spPr>
        <p:txBody>
          <a:bodyPr>
            <a:normAutofit lnSpcReduction="10000"/>
          </a:bodyPr>
          <a:lstStyle/>
          <a:p>
            <a:r>
              <a:rPr lang="en-US" dirty="0"/>
              <a:t>All of the data used in this analysis was collected from the U.S. Bureau of Labor Statistics. The data collected are measurements in the thousands for injuries and fatalities. The data for all possible US job sectors was collected for the years 2011 through 2018. This data was then normalized with the total employed individuals for each sector. For example: total female gender fatalities in the farming industry was normalized with the total number of females employed in the farming industries, therefore, giving a probability of fatality. This same probabilistic normalization was also done for the injury data as well. This normalization allows for the ability to perform correlations between all, of the possible sources of data.</a:t>
            </a:r>
          </a:p>
          <a:p>
            <a:endParaRPr lang="en-US" dirty="0"/>
          </a:p>
          <a:p>
            <a:r>
              <a:rPr lang="en-US" dirty="0"/>
              <a:t>Subsequently, a nonlinear regression for the data collected was also performed. All regressions yielded three values A,B,C which fit the following equation:</a:t>
            </a:r>
          </a:p>
          <a:p>
            <a:pPr marL="0" indent="0">
              <a:buNone/>
            </a:pPr>
            <a:r>
              <a:rPr lang="en-US" dirty="0"/>
              <a:t>   Probability = A * e</a:t>
            </a:r>
            <a:r>
              <a:rPr lang="en-US" baseline="30000" dirty="0"/>
              <a:t>(B*X) </a:t>
            </a:r>
            <a:r>
              <a:rPr lang="en-US" dirty="0"/>
              <a:t>+ C</a:t>
            </a:r>
          </a:p>
          <a:p>
            <a:endParaRPr lang="en-US" dirty="0"/>
          </a:p>
          <a:p>
            <a:endParaRPr lang="en-US" dirty="0"/>
          </a:p>
        </p:txBody>
      </p:sp>
    </p:spTree>
    <p:extLst>
      <p:ext uri="{BB962C8B-B14F-4D97-AF65-F5344CB8AC3E}">
        <p14:creationId xmlns:p14="http://schemas.microsoft.com/office/powerpoint/2010/main" val="2864236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997709" cy="400110"/>
          </a:xfrm>
          <a:prstGeom prst="rect">
            <a:avLst/>
          </a:prstGeom>
          <a:noFill/>
        </p:spPr>
        <p:txBody>
          <a:bodyPr wrap="none" rtlCol="0">
            <a:spAutoFit/>
          </a:bodyPr>
          <a:lstStyle/>
          <a:p>
            <a:r>
              <a:rPr lang="en-US" sz="2000" b="1" dirty="0"/>
              <a:t>NF_LOS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0749" y="716798"/>
            <a:ext cx="3223636" cy="30352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482" y="3926087"/>
            <a:ext cx="3215309" cy="293191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732" y="689814"/>
            <a:ext cx="3296144" cy="306227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2125" y="3926087"/>
            <a:ext cx="3072260" cy="2807584"/>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4773" y="689814"/>
            <a:ext cx="3164814" cy="3030987"/>
          </a:xfrm>
          <a:prstGeom prst="rect">
            <a:avLst/>
          </a:prstGeom>
        </p:spPr>
      </p:pic>
    </p:spTree>
    <p:extLst>
      <p:ext uri="{BB962C8B-B14F-4D97-AF65-F5344CB8AC3E}">
        <p14:creationId xmlns:p14="http://schemas.microsoft.com/office/powerpoint/2010/main" val="1438984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702" y="801337"/>
            <a:ext cx="6191572" cy="5810232"/>
          </a:xfrm>
          <a:prstGeom prst="rect">
            <a:avLst/>
          </a:prstGeom>
        </p:spPr>
      </p:pic>
      <p:sp>
        <p:nvSpPr>
          <p:cNvPr id="5" name="TextBox 4"/>
          <p:cNvSpPr txBox="1"/>
          <p:nvPr/>
        </p:nvSpPr>
        <p:spPr>
          <a:xfrm>
            <a:off x="653652" y="231111"/>
            <a:ext cx="3449662" cy="400110"/>
          </a:xfrm>
          <a:prstGeom prst="rect">
            <a:avLst/>
          </a:prstGeom>
          <a:noFill/>
        </p:spPr>
        <p:txBody>
          <a:bodyPr wrap="none" rtlCol="0">
            <a:spAutoFit/>
          </a:bodyPr>
          <a:lstStyle/>
          <a:p>
            <a:r>
              <a:rPr lang="en-US" sz="2000" b="1" dirty="0"/>
              <a:t>ALL NF_LOS, sorted for injuries</a:t>
            </a:r>
          </a:p>
        </p:txBody>
      </p:sp>
    </p:spTree>
    <p:extLst>
      <p:ext uri="{BB962C8B-B14F-4D97-AF65-F5344CB8AC3E}">
        <p14:creationId xmlns:p14="http://schemas.microsoft.com/office/powerpoint/2010/main" val="1702841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6388"/>
            <a:ext cx="742511" cy="400110"/>
          </a:xfrm>
          <a:prstGeom prst="rect">
            <a:avLst/>
          </a:prstGeom>
          <a:noFill/>
        </p:spPr>
        <p:txBody>
          <a:bodyPr wrap="none" rtlCol="0">
            <a:spAutoFit/>
          </a:bodyPr>
          <a:lstStyle/>
          <a:p>
            <a:r>
              <a:rPr lang="en-US" sz="2000" b="1" dirty="0"/>
              <a:t>NF_R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8547" y="3611105"/>
            <a:ext cx="3253425" cy="299601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2614" y="3611105"/>
            <a:ext cx="3403583" cy="299601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769" y="3611105"/>
            <a:ext cx="3141109" cy="301863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5533" y="356460"/>
            <a:ext cx="3447293" cy="301863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8547" y="348710"/>
            <a:ext cx="3156394" cy="302638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0769" y="356458"/>
            <a:ext cx="3141109" cy="3018635"/>
          </a:xfrm>
          <a:prstGeom prst="rect">
            <a:avLst/>
          </a:prstGeom>
        </p:spPr>
      </p:pic>
    </p:spTree>
    <p:extLst>
      <p:ext uri="{BB962C8B-B14F-4D97-AF65-F5344CB8AC3E}">
        <p14:creationId xmlns:p14="http://schemas.microsoft.com/office/powerpoint/2010/main" val="157000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608232" cy="400110"/>
          </a:xfrm>
          <a:prstGeom prst="rect">
            <a:avLst/>
          </a:prstGeom>
          <a:noFill/>
        </p:spPr>
        <p:txBody>
          <a:bodyPr wrap="none" rtlCol="0">
            <a:spAutoFit/>
          </a:bodyPr>
          <a:lstStyle/>
          <a:p>
            <a:r>
              <a:rPr lang="en-US" sz="2000" b="1" dirty="0"/>
              <a:t>ALL NF_RACE, sorted for injuries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818" y="975612"/>
            <a:ext cx="6122351" cy="5719655"/>
          </a:xfrm>
          <a:prstGeom prst="rect">
            <a:avLst/>
          </a:prstGeom>
        </p:spPr>
      </p:pic>
    </p:spTree>
    <p:extLst>
      <p:ext uri="{BB962C8B-B14F-4D97-AF65-F5344CB8AC3E}">
        <p14:creationId xmlns:p14="http://schemas.microsoft.com/office/powerpoint/2010/main" val="1588320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676" y="362846"/>
            <a:ext cx="1761060" cy="400110"/>
          </a:xfrm>
          <a:prstGeom prst="rect">
            <a:avLst/>
          </a:prstGeom>
          <a:noFill/>
        </p:spPr>
        <p:txBody>
          <a:bodyPr wrap="none" rtlCol="0">
            <a:spAutoFit/>
          </a:bodyPr>
          <a:lstStyle/>
          <a:p>
            <a:r>
              <a:rPr lang="en-US" sz="2000" b="1" dirty="0"/>
              <a:t>NF_BOX PLOTS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05" y="1146873"/>
            <a:ext cx="4410429" cy="44015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793" y="0"/>
            <a:ext cx="6871883" cy="6858000"/>
          </a:xfrm>
          <a:prstGeom prst="rect">
            <a:avLst/>
          </a:prstGeom>
        </p:spPr>
      </p:pic>
    </p:spTree>
    <p:extLst>
      <p:ext uri="{BB962C8B-B14F-4D97-AF65-F5344CB8AC3E}">
        <p14:creationId xmlns:p14="http://schemas.microsoft.com/office/powerpoint/2010/main" val="207695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676" y="362846"/>
            <a:ext cx="2262799" cy="400110"/>
          </a:xfrm>
          <a:prstGeom prst="rect">
            <a:avLst/>
          </a:prstGeom>
          <a:noFill/>
        </p:spPr>
        <p:txBody>
          <a:bodyPr wrap="none" rtlCol="0">
            <a:spAutoFit/>
          </a:bodyPr>
          <a:lstStyle/>
          <a:p>
            <a:r>
              <a:rPr lang="en-US" sz="2000" b="1" dirty="0"/>
              <a:t>NF_ALL_BOX PLOTS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255" y="1"/>
            <a:ext cx="6929922" cy="6858000"/>
          </a:xfrm>
          <a:prstGeom prst="rect">
            <a:avLst/>
          </a:prstGeom>
        </p:spPr>
      </p:pic>
    </p:spTree>
    <p:extLst>
      <p:ext uri="{BB962C8B-B14F-4D97-AF65-F5344CB8AC3E}">
        <p14:creationId xmlns:p14="http://schemas.microsoft.com/office/powerpoint/2010/main" val="686723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4872" y="2844799"/>
            <a:ext cx="6668429" cy="830997"/>
          </a:xfrm>
          <a:prstGeom prst="rect">
            <a:avLst/>
          </a:prstGeom>
          <a:noFill/>
        </p:spPr>
        <p:txBody>
          <a:bodyPr wrap="none" rtlCol="0">
            <a:spAutoFit/>
          </a:bodyPr>
          <a:lstStyle/>
          <a:p>
            <a:r>
              <a:rPr lang="en-US" sz="4800" b="1" dirty="0"/>
              <a:t>PEARSON CORRELATIONS</a:t>
            </a:r>
          </a:p>
        </p:txBody>
      </p:sp>
    </p:spTree>
    <p:extLst>
      <p:ext uri="{BB962C8B-B14F-4D97-AF65-F5344CB8AC3E}">
        <p14:creationId xmlns:p14="http://schemas.microsoft.com/office/powerpoint/2010/main" val="3846878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31185" y="0"/>
            <a:ext cx="4595040" cy="400110"/>
          </a:xfrm>
          <a:prstGeom prst="rect">
            <a:avLst/>
          </a:prstGeom>
          <a:noFill/>
        </p:spPr>
        <p:txBody>
          <a:bodyPr wrap="none" rtlCol="0">
            <a:spAutoFit/>
          </a:bodyPr>
          <a:lstStyle/>
          <a:p>
            <a:r>
              <a:rPr lang="en-US" sz="2000" b="1" dirty="0"/>
              <a:t>F-NF CORRELATIONS (sorted for fatalities)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6" y="690690"/>
            <a:ext cx="12127424" cy="231496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8" y="3712859"/>
            <a:ext cx="12192000" cy="2314965"/>
          </a:xfrm>
          <a:prstGeom prst="rect">
            <a:avLst/>
          </a:prstGeom>
        </p:spPr>
      </p:pic>
      <p:sp>
        <p:nvSpPr>
          <p:cNvPr id="8" name="TextBox 7"/>
          <p:cNvSpPr txBox="1"/>
          <p:nvPr/>
        </p:nvSpPr>
        <p:spPr>
          <a:xfrm>
            <a:off x="4838195" y="3296235"/>
            <a:ext cx="4462953" cy="400110"/>
          </a:xfrm>
          <a:prstGeom prst="rect">
            <a:avLst/>
          </a:prstGeom>
          <a:noFill/>
        </p:spPr>
        <p:txBody>
          <a:bodyPr wrap="none" rtlCol="0">
            <a:spAutoFit/>
          </a:bodyPr>
          <a:lstStyle/>
          <a:p>
            <a:r>
              <a:rPr lang="en-US" sz="2000" b="1" dirty="0"/>
              <a:t>NF-F CORRELATIONS (sorted for injuries)</a:t>
            </a:r>
          </a:p>
        </p:txBody>
      </p:sp>
    </p:spTree>
    <p:extLst>
      <p:ext uri="{BB962C8B-B14F-4D97-AF65-F5344CB8AC3E}">
        <p14:creationId xmlns:p14="http://schemas.microsoft.com/office/powerpoint/2010/main" val="320046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1539" y="-54244"/>
            <a:ext cx="1874236"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2290" y="-54244"/>
            <a:ext cx="5354024" cy="6858000"/>
          </a:xfrm>
          <a:prstGeom prst="rect">
            <a:avLst/>
          </a:prstGeom>
        </p:spPr>
      </p:pic>
      <p:sp>
        <p:nvSpPr>
          <p:cNvPr id="7" name="TextBox 6"/>
          <p:cNvSpPr txBox="1"/>
          <p:nvPr/>
        </p:nvSpPr>
        <p:spPr>
          <a:xfrm rot="16200000">
            <a:off x="40930" y="2750951"/>
            <a:ext cx="2265107" cy="400110"/>
          </a:xfrm>
          <a:prstGeom prst="rect">
            <a:avLst/>
          </a:prstGeom>
          <a:noFill/>
        </p:spPr>
        <p:txBody>
          <a:bodyPr wrap="none" rtlCol="0">
            <a:spAutoFit/>
          </a:bodyPr>
          <a:lstStyle/>
          <a:p>
            <a:r>
              <a:rPr lang="en-US" sz="2000" b="1" dirty="0"/>
              <a:t>F-NF GENDER CORR</a:t>
            </a:r>
          </a:p>
        </p:txBody>
      </p:sp>
      <p:sp>
        <p:nvSpPr>
          <p:cNvPr id="8" name="TextBox 7"/>
          <p:cNvSpPr txBox="1"/>
          <p:nvPr/>
        </p:nvSpPr>
        <p:spPr>
          <a:xfrm rot="16200000">
            <a:off x="4121019" y="2655379"/>
            <a:ext cx="1817934" cy="400110"/>
          </a:xfrm>
          <a:prstGeom prst="rect">
            <a:avLst/>
          </a:prstGeom>
          <a:noFill/>
        </p:spPr>
        <p:txBody>
          <a:bodyPr wrap="none" rtlCol="0">
            <a:spAutoFit/>
          </a:bodyPr>
          <a:lstStyle/>
          <a:p>
            <a:r>
              <a:rPr lang="en-US" sz="2000" b="1" dirty="0"/>
              <a:t>F-NF AGE CORR</a:t>
            </a:r>
          </a:p>
        </p:txBody>
      </p:sp>
    </p:spTree>
    <p:extLst>
      <p:ext uri="{BB962C8B-B14F-4D97-AF65-F5344CB8AC3E}">
        <p14:creationId xmlns:p14="http://schemas.microsoft.com/office/powerpoint/2010/main" val="179637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2491" y="0"/>
            <a:ext cx="6160076" cy="6858000"/>
          </a:xfrm>
          <a:prstGeom prst="rect">
            <a:avLst/>
          </a:prstGeom>
        </p:spPr>
      </p:pic>
      <p:sp>
        <p:nvSpPr>
          <p:cNvPr id="6" name="TextBox 5"/>
          <p:cNvSpPr txBox="1"/>
          <p:nvPr/>
        </p:nvSpPr>
        <p:spPr>
          <a:xfrm rot="16200000">
            <a:off x="1338126" y="2967928"/>
            <a:ext cx="2243435" cy="400110"/>
          </a:xfrm>
          <a:prstGeom prst="rect">
            <a:avLst/>
          </a:prstGeom>
          <a:noFill/>
        </p:spPr>
        <p:txBody>
          <a:bodyPr wrap="none" rtlCol="0">
            <a:spAutoFit/>
          </a:bodyPr>
          <a:lstStyle/>
          <a:p>
            <a:r>
              <a:rPr lang="en-US" sz="2000" b="1" dirty="0"/>
              <a:t>F-NF NATURE CORR</a:t>
            </a:r>
          </a:p>
        </p:txBody>
      </p:sp>
    </p:spTree>
    <p:extLst>
      <p:ext uri="{BB962C8B-B14F-4D97-AF65-F5344CB8AC3E}">
        <p14:creationId xmlns:p14="http://schemas.microsoft.com/office/powerpoint/2010/main" val="2180169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CC697-7144-6BF3-1B86-FE35994A2695}"/>
              </a:ext>
            </a:extLst>
          </p:cNvPr>
          <p:cNvSpPr>
            <a:spLocks noGrp="1"/>
          </p:cNvSpPr>
          <p:nvPr>
            <p:ph idx="1"/>
          </p:nvPr>
        </p:nvSpPr>
        <p:spPr>
          <a:xfrm>
            <a:off x="838200" y="517935"/>
            <a:ext cx="10515600" cy="4351338"/>
          </a:xfrm>
        </p:spPr>
        <p:txBody>
          <a:bodyPr/>
          <a:lstStyle/>
          <a:p>
            <a:r>
              <a:rPr lang="en-US" dirty="0"/>
              <a:t>A final model will be created, such that the probability of fatality(PF) or injury(PI) can be predicted based on the following variable: occupation, gender, age, race, and length of service.  </a:t>
            </a:r>
          </a:p>
          <a:p>
            <a:endParaRPr lang="en-US" sz="2600" dirty="0"/>
          </a:p>
          <a:p>
            <a:r>
              <a:rPr lang="en-US" sz="2600" dirty="0" err="1"/>
              <a:t>P</a:t>
            </a:r>
            <a:r>
              <a:rPr lang="en-US" sz="2600" baseline="-25000" dirty="0" err="1"/>
              <a:t>fatality</a:t>
            </a:r>
            <a:r>
              <a:rPr lang="en-US" sz="2600" dirty="0"/>
              <a:t> = PF </a:t>
            </a:r>
            <a:r>
              <a:rPr lang="en-US" sz="2600" baseline="-25000" dirty="0"/>
              <a:t>gender</a:t>
            </a:r>
            <a:r>
              <a:rPr lang="en-US" sz="2600" dirty="0"/>
              <a:t> (occupation) * PF </a:t>
            </a:r>
            <a:r>
              <a:rPr lang="en-US" sz="2600" baseline="-25000" dirty="0"/>
              <a:t>age</a:t>
            </a:r>
            <a:r>
              <a:rPr lang="en-US" sz="2600" dirty="0"/>
              <a:t> </a:t>
            </a:r>
            <a:r>
              <a:rPr lang="en-US" sz="2600" dirty="0" smtClean="0"/>
              <a:t>(</a:t>
            </a:r>
            <a:r>
              <a:rPr lang="en-US" sz="2600" dirty="0"/>
              <a:t>o</a:t>
            </a:r>
            <a:r>
              <a:rPr lang="en-US" sz="2600" dirty="0" smtClean="0"/>
              <a:t>ccupation</a:t>
            </a:r>
            <a:r>
              <a:rPr lang="en-US" sz="2600" dirty="0"/>
              <a:t>) * PF </a:t>
            </a:r>
            <a:r>
              <a:rPr lang="en-US" sz="2600" baseline="-25000" dirty="0"/>
              <a:t>race</a:t>
            </a:r>
            <a:r>
              <a:rPr lang="en-US" sz="2600" dirty="0"/>
              <a:t> (occupation)</a:t>
            </a:r>
          </a:p>
          <a:p>
            <a:endParaRPr lang="en-US" sz="2600" dirty="0"/>
          </a:p>
          <a:p>
            <a:r>
              <a:rPr lang="en-US" sz="2600" dirty="0" err="1"/>
              <a:t>P</a:t>
            </a:r>
            <a:r>
              <a:rPr lang="en-US" sz="2600" baseline="-25000" dirty="0" err="1"/>
              <a:t>injury</a:t>
            </a:r>
            <a:r>
              <a:rPr lang="en-US" sz="2600" dirty="0"/>
              <a:t> = PI </a:t>
            </a:r>
            <a:r>
              <a:rPr lang="en-US" sz="2600" baseline="-25000" dirty="0"/>
              <a:t>gender</a:t>
            </a:r>
            <a:r>
              <a:rPr lang="en-US" sz="2600" dirty="0"/>
              <a:t> (occupation) * PI </a:t>
            </a:r>
            <a:r>
              <a:rPr lang="en-US" sz="2600" baseline="-25000" dirty="0"/>
              <a:t>age</a:t>
            </a:r>
            <a:r>
              <a:rPr lang="en-US" sz="2600" dirty="0"/>
              <a:t> </a:t>
            </a:r>
            <a:r>
              <a:rPr lang="en-US" sz="2600" dirty="0" smtClean="0"/>
              <a:t>(</a:t>
            </a:r>
            <a:r>
              <a:rPr lang="en-US" sz="2600" dirty="0"/>
              <a:t>o</a:t>
            </a:r>
            <a:r>
              <a:rPr lang="en-US" sz="2600" dirty="0" smtClean="0"/>
              <a:t>ccupation</a:t>
            </a:r>
            <a:r>
              <a:rPr lang="en-US" sz="2600" dirty="0"/>
              <a:t>) * PI </a:t>
            </a:r>
            <a:r>
              <a:rPr lang="en-US" sz="2600" baseline="-25000" dirty="0"/>
              <a:t>race</a:t>
            </a:r>
            <a:r>
              <a:rPr lang="en-US" sz="2600" dirty="0"/>
              <a:t> (occupation)</a:t>
            </a:r>
          </a:p>
          <a:p>
            <a:pPr marL="0" indent="0">
              <a:buNone/>
            </a:pPr>
            <a:endParaRPr lang="en-US" sz="2600" dirty="0"/>
          </a:p>
          <a:p>
            <a:endParaRPr lang="en-US" dirty="0"/>
          </a:p>
        </p:txBody>
      </p:sp>
    </p:spTree>
    <p:extLst>
      <p:ext uri="{BB962C8B-B14F-4D97-AF65-F5344CB8AC3E}">
        <p14:creationId xmlns:p14="http://schemas.microsoft.com/office/powerpoint/2010/main" val="69304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4261" y="0"/>
            <a:ext cx="5963478" cy="6858000"/>
          </a:xfrm>
          <a:prstGeom prst="rect">
            <a:avLst/>
          </a:prstGeom>
        </p:spPr>
      </p:pic>
      <p:sp>
        <p:nvSpPr>
          <p:cNvPr id="5" name="TextBox 4"/>
          <p:cNvSpPr txBox="1"/>
          <p:nvPr/>
        </p:nvSpPr>
        <p:spPr>
          <a:xfrm rot="16200000">
            <a:off x="1605351" y="3228945"/>
            <a:ext cx="2499402" cy="400110"/>
          </a:xfrm>
          <a:prstGeom prst="rect">
            <a:avLst/>
          </a:prstGeom>
          <a:noFill/>
        </p:spPr>
        <p:txBody>
          <a:bodyPr wrap="none" rtlCol="0">
            <a:spAutoFit/>
          </a:bodyPr>
          <a:lstStyle/>
          <a:p>
            <a:r>
              <a:rPr lang="en-US" sz="2000" b="1" dirty="0"/>
              <a:t>F-NF HISPANICS CORR</a:t>
            </a:r>
          </a:p>
        </p:txBody>
      </p:sp>
    </p:spTree>
    <p:extLst>
      <p:ext uri="{BB962C8B-B14F-4D97-AF65-F5344CB8AC3E}">
        <p14:creationId xmlns:p14="http://schemas.microsoft.com/office/powerpoint/2010/main" val="85474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1969" y="0"/>
            <a:ext cx="4928061" cy="6858000"/>
          </a:xfrm>
          <a:prstGeom prst="rect">
            <a:avLst/>
          </a:prstGeom>
        </p:spPr>
      </p:pic>
      <p:sp>
        <p:nvSpPr>
          <p:cNvPr id="5" name="TextBox 4"/>
          <p:cNvSpPr txBox="1"/>
          <p:nvPr/>
        </p:nvSpPr>
        <p:spPr>
          <a:xfrm rot="16200000">
            <a:off x="2261298" y="3228945"/>
            <a:ext cx="2194896" cy="400110"/>
          </a:xfrm>
          <a:prstGeom prst="rect">
            <a:avLst/>
          </a:prstGeom>
          <a:noFill/>
        </p:spPr>
        <p:txBody>
          <a:bodyPr wrap="none" rtlCol="0">
            <a:spAutoFit/>
          </a:bodyPr>
          <a:lstStyle/>
          <a:p>
            <a:r>
              <a:rPr lang="en-US" sz="2000" b="1" dirty="0"/>
              <a:t>F-NF EVENTS CORR</a:t>
            </a:r>
          </a:p>
        </p:txBody>
      </p:sp>
    </p:spTree>
    <p:extLst>
      <p:ext uri="{BB962C8B-B14F-4D97-AF65-F5344CB8AC3E}">
        <p14:creationId xmlns:p14="http://schemas.microsoft.com/office/powerpoint/2010/main" val="2852412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70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0727" y="2992581"/>
            <a:ext cx="4951355" cy="830997"/>
          </a:xfrm>
          <a:prstGeom prst="rect">
            <a:avLst/>
          </a:prstGeom>
          <a:noFill/>
        </p:spPr>
        <p:txBody>
          <a:bodyPr wrap="none" rtlCol="0">
            <a:spAutoFit/>
          </a:bodyPr>
          <a:lstStyle/>
          <a:p>
            <a:r>
              <a:rPr lang="en-US" sz="4800" b="1" dirty="0"/>
              <a:t>INDIVIDUAL PLOTS</a:t>
            </a:r>
          </a:p>
        </p:txBody>
      </p:sp>
    </p:spTree>
    <p:extLst>
      <p:ext uri="{BB962C8B-B14F-4D97-AF65-F5344CB8AC3E}">
        <p14:creationId xmlns:p14="http://schemas.microsoft.com/office/powerpoint/2010/main" val="24521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509" y="2646209"/>
            <a:ext cx="10515600" cy="1325563"/>
          </a:xfrm>
        </p:spPr>
        <p:txBody>
          <a:bodyPr/>
          <a:lstStyle/>
          <a:p>
            <a:pPr algn="ctr"/>
            <a:r>
              <a:rPr lang="en-US" dirty="0"/>
              <a:t>Fatalities  (probability vs industry)</a:t>
            </a:r>
          </a:p>
        </p:txBody>
      </p:sp>
    </p:spTree>
    <p:extLst>
      <p:ext uri="{BB962C8B-B14F-4D97-AF65-F5344CB8AC3E}">
        <p14:creationId xmlns:p14="http://schemas.microsoft.com/office/powerpoint/2010/main" val="3018658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3470822" cy="400110"/>
          </a:xfrm>
          <a:prstGeom prst="rect">
            <a:avLst/>
          </a:prstGeom>
          <a:noFill/>
        </p:spPr>
        <p:txBody>
          <a:bodyPr wrap="none" rtlCol="0">
            <a:spAutoFit/>
          </a:bodyPr>
          <a:lstStyle/>
          <a:p>
            <a:r>
              <a:rPr lang="en-US" sz="2000" b="1" dirty="0"/>
              <a:t>F_GENDER, sorted for fatalities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904" y="1299072"/>
            <a:ext cx="5463886" cy="484010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3" y="1299072"/>
            <a:ext cx="5449758" cy="4807261"/>
          </a:xfrm>
          <a:prstGeom prst="rect">
            <a:avLst/>
          </a:prstGeom>
        </p:spPr>
      </p:pic>
    </p:spTree>
    <p:extLst>
      <p:ext uri="{BB962C8B-B14F-4D97-AF65-F5344CB8AC3E}">
        <p14:creationId xmlns:p14="http://schemas.microsoft.com/office/powerpoint/2010/main" val="1913455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FDC3-0198-B911-58D5-1DA75F0A1D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A26719-7709-825F-4ED5-58E0E918202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66125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902030" cy="400110"/>
          </a:xfrm>
          <a:prstGeom prst="rect">
            <a:avLst/>
          </a:prstGeom>
          <a:noFill/>
        </p:spPr>
        <p:txBody>
          <a:bodyPr wrap="none" rtlCol="0">
            <a:spAutoFit/>
          </a:bodyPr>
          <a:lstStyle/>
          <a:p>
            <a:r>
              <a:rPr lang="en-US" sz="2000" b="1" dirty="0"/>
              <a:t>ALL F_GENDER, sorted for fatalities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798" y="960894"/>
            <a:ext cx="6525709" cy="5620292"/>
          </a:xfrm>
          <a:prstGeom prst="rect">
            <a:avLst/>
          </a:prstGeom>
        </p:spPr>
      </p:pic>
    </p:spTree>
    <p:extLst>
      <p:ext uri="{BB962C8B-B14F-4D97-AF65-F5344CB8AC3E}">
        <p14:creationId xmlns:p14="http://schemas.microsoft.com/office/powerpoint/2010/main" val="3343370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2974917" cy="400110"/>
          </a:xfrm>
          <a:prstGeom prst="rect">
            <a:avLst/>
          </a:prstGeom>
          <a:noFill/>
        </p:spPr>
        <p:txBody>
          <a:bodyPr wrap="none" rtlCol="0">
            <a:spAutoFit/>
          </a:bodyPr>
          <a:lstStyle/>
          <a:p>
            <a:r>
              <a:rPr lang="en-US" sz="2000" b="1" dirty="0"/>
              <a:t>F_AGE, sorted by fatalities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5359" y="841807"/>
            <a:ext cx="3365510" cy="293475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3993" y="832110"/>
            <a:ext cx="3317518" cy="289290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771" y="3878658"/>
            <a:ext cx="3324212" cy="292001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7381" y="3925171"/>
            <a:ext cx="3293488" cy="289605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3993" y="3878658"/>
            <a:ext cx="3317518" cy="2908032"/>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6444" y="787563"/>
            <a:ext cx="3414539" cy="2934753"/>
          </a:xfrm>
          <a:prstGeom prst="rect">
            <a:avLst/>
          </a:prstGeom>
        </p:spPr>
      </p:pic>
    </p:spTree>
    <p:extLst>
      <p:ext uri="{BB962C8B-B14F-4D97-AF65-F5344CB8AC3E}">
        <p14:creationId xmlns:p14="http://schemas.microsoft.com/office/powerpoint/2010/main" val="1703737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364</Words>
  <Application>Microsoft Office PowerPoint</Application>
  <PresentationFormat>Widescreen</PresentationFormat>
  <Paragraphs>39</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MODEL STRUCTURE</vt:lpstr>
      <vt:lpstr>PowerPoint Presentation</vt:lpstr>
      <vt:lpstr>PowerPoint Presentation</vt:lpstr>
      <vt:lpstr>PowerPoint Presentation</vt:lpstr>
      <vt:lpstr>Fatalities  (probability vs industry)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Injuries  (probability vs industry)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Magic Leap,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Yenny Farinas Diaz</dc:creator>
  <cp:lastModifiedBy>Yenny Farinas Diaz</cp:lastModifiedBy>
  <cp:revision>29</cp:revision>
  <dcterms:created xsi:type="dcterms:W3CDTF">2021-04-19T14:44:29Z</dcterms:created>
  <dcterms:modified xsi:type="dcterms:W3CDTF">2022-05-11T19:05:24Z</dcterms:modified>
</cp:coreProperties>
</file>